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65" r:id="rId5"/>
    <p:sldId id="266" r:id="rId6"/>
    <p:sldId id="263" r:id="rId7"/>
    <p:sldId id="264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0031F-245C-4033-B3D4-B2E9DC1B5D50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48581-DE8B-4B78-8651-2F709F7C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0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14EF-10F0-491C-9E5F-EDB96E5B05E5}" type="datetime1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08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20AF-2503-475D-8487-13E3E396CAD9}" type="datetime1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86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EE8-2623-468B-B14B-271F715504E8}" type="datetime1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46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5B80-BD11-4B0B-9BCE-D4788CBC7060}" type="datetime1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0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044-8E16-4D78-8084-43D8CE8DC07C}" type="datetime1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E463-6E44-4246-AB19-056004241F29}" type="datetime1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00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081C-2FB7-4742-9CD9-AD3D288E11F5}" type="datetime1">
              <a:rPr lang="en-GB" smtClean="0"/>
              <a:t>18/09/2019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2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DE88-1B84-479F-B9F5-BA999BF87543}" type="datetime1">
              <a:rPr lang="en-GB" smtClean="0"/>
              <a:t>18/09/2019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5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52D9-AE7C-463A-8478-67E72774AD4B}" type="datetime1">
              <a:rPr lang="en-GB" smtClean="0"/>
              <a:t>18/09/2019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56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DA21-02FD-4E58-BE24-7AC33C3B8672}" type="datetime1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E86E-6E69-4C27-935C-FBE831513BF2}" type="datetime1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42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CB8BA-7FE7-465A-9675-2A049024D76F}" type="datetime1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0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Coherence</a:t>
            </a:r>
            <a:r>
              <a:rPr lang="pt-PT" dirty="0" smtClean="0"/>
              <a:t>:</a:t>
            </a:r>
            <a:br>
              <a:rPr lang="pt-PT" dirty="0" smtClean="0"/>
            </a:b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flow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Theme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71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dirty="0" err="1" smtClean="0"/>
              <a:t>Points</a:t>
            </a:r>
            <a:r>
              <a:rPr lang="pt-PT" sz="2400" dirty="0" smtClean="0"/>
              <a:t> to </a:t>
            </a:r>
            <a:r>
              <a:rPr lang="pt-PT" sz="2400" dirty="0" err="1" smtClean="0"/>
              <a:t>remember</a:t>
            </a:r>
            <a:endParaRPr lang="pt-PT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err="1" smtClean="0"/>
              <a:t>Themes</a:t>
            </a:r>
            <a:r>
              <a:rPr lang="pt-PT" dirty="0" smtClean="0"/>
              <a:t> </a:t>
            </a:r>
            <a:r>
              <a:rPr lang="pt-PT" dirty="0" err="1" smtClean="0"/>
              <a:t>usually</a:t>
            </a:r>
            <a:r>
              <a:rPr lang="pt-PT" dirty="0" smtClean="0"/>
              <a:t> come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somewhere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(</a:t>
            </a:r>
            <a:r>
              <a:rPr lang="pt-PT" dirty="0" err="1" smtClean="0"/>
              <a:t>parallel</a:t>
            </a:r>
            <a:r>
              <a:rPr lang="pt-PT" dirty="0" smtClean="0"/>
              <a:t>, </a:t>
            </a:r>
            <a:r>
              <a:rPr lang="pt-PT" dirty="0" err="1" smtClean="0"/>
              <a:t>zig-zag</a:t>
            </a:r>
            <a:r>
              <a:rPr lang="pt-PT" dirty="0" smtClean="0"/>
              <a:t>, fan)</a:t>
            </a:r>
          </a:p>
          <a:p>
            <a:r>
              <a:rPr lang="pt-PT" dirty="0" err="1" smtClean="0"/>
              <a:t>Themes</a:t>
            </a:r>
            <a:r>
              <a:rPr lang="pt-PT" dirty="0" smtClean="0"/>
              <a:t> </a:t>
            </a:r>
            <a:r>
              <a:rPr lang="pt-PT" dirty="0" err="1" smtClean="0"/>
              <a:t>usually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a </a:t>
            </a:r>
            <a:r>
              <a:rPr lang="pt-PT" dirty="0" err="1" smtClean="0"/>
              <a:t>presumed</a:t>
            </a:r>
            <a:r>
              <a:rPr lang="pt-PT" dirty="0" smtClean="0"/>
              <a:t> </a:t>
            </a:r>
            <a:r>
              <a:rPr lang="pt-PT" dirty="0" err="1" smtClean="0"/>
              <a:t>participant</a:t>
            </a:r>
            <a:r>
              <a:rPr lang="pt-PT" dirty="0" smtClean="0"/>
              <a:t>, i.e. a </a:t>
            </a:r>
            <a:r>
              <a:rPr lang="pt-PT" dirty="0" err="1" smtClean="0"/>
              <a:t>participant</a:t>
            </a:r>
            <a:r>
              <a:rPr lang="pt-PT" dirty="0" smtClean="0"/>
              <a:t> </a:t>
            </a:r>
            <a:r>
              <a:rPr lang="pt-PT" dirty="0" err="1" smtClean="0"/>
              <a:t>known</a:t>
            </a:r>
            <a:r>
              <a:rPr lang="pt-PT" dirty="0" smtClean="0"/>
              <a:t> 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reader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marked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‘</a:t>
            </a:r>
            <a:r>
              <a:rPr lang="pt-PT" dirty="0" err="1" smtClean="0"/>
              <a:t>the</a:t>
            </a:r>
            <a:r>
              <a:rPr lang="pt-PT" dirty="0" smtClean="0"/>
              <a:t>, </a:t>
            </a:r>
            <a:r>
              <a:rPr lang="pt-PT" dirty="0" err="1" smtClean="0"/>
              <a:t>this</a:t>
            </a:r>
            <a:r>
              <a:rPr lang="pt-PT" dirty="0" smtClean="0"/>
              <a:t>, </a:t>
            </a:r>
            <a:r>
              <a:rPr lang="pt-PT" dirty="0" err="1" smtClean="0"/>
              <a:t>he</a:t>
            </a:r>
            <a:r>
              <a:rPr lang="pt-PT" dirty="0" smtClean="0"/>
              <a:t>, </a:t>
            </a:r>
            <a:r>
              <a:rPr lang="pt-PT" dirty="0" err="1" smtClean="0"/>
              <a:t>it</a:t>
            </a:r>
            <a:r>
              <a:rPr lang="pt-PT" dirty="0" smtClean="0"/>
              <a:t> (</a:t>
            </a:r>
            <a:r>
              <a:rPr lang="pt-PT" dirty="0" err="1" smtClean="0"/>
              <a:t>reference</a:t>
            </a:r>
            <a:r>
              <a:rPr lang="pt-PT" dirty="0" smtClean="0"/>
              <a:t>)’, etc.</a:t>
            </a:r>
          </a:p>
          <a:p>
            <a:r>
              <a:rPr lang="pt-PT" dirty="0" err="1" smtClean="0"/>
              <a:t>Changes</a:t>
            </a:r>
            <a:r>
              <a:rPr lang="pt-PT" dirty="0" smtClean="0"/>
              <a:t> to </a:t>
            </a:r>
            <a:r>
              <a:rPr lang="pt-PT" dirty="0" err="1" smtClean="0"/>
              <a:t>thematic</a:t>
            </a:r>
            <a:r>
              <a:rPr lang="pt-PT" dirty="0" smtClean="0"/>
              <a:t> </a:t>
            </a:r>
            <a:r>
              <a:rPr lang="pt-PT" dirty="0" err="1" smtClean="0"/>
              <a:t>patterns</a:t>
            </a:r>
            <a:r>
              <a:rPr lang="pt-PT" dirty="0" smtClean="0"/>
              <a:t> are </a:t>
            </a:r>
            <a:r>
              <a:rPr lang="pt-PT" dirty="0" err="1" smtClean="0"/>
              <a:t>often</a:t>
            </a:r>
            <a:r>
              <a:rPr lang="pt-PT" dirty="0" smtClean="0"/>
              <a:t> </a:t>
            </a:r>
            <a:r>
              <a:rPr lang="pt-PT" dirty="0" err="1" smtClean="0"/>
              <a:t>marked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b="1" dirty="0" smtClean="0">
                <a:solidFill>
                  <a:srgbClr val="7030A0"/>
                </a:solidFill>
              </a:rPr>
              <a:t>PREPOSITIONAL PHRASE </a:t>
            </a:r>
            <a:r>
              <a:rPr lang="pt-PT" dirty="0" smtClean="0"/>
              <a:t>as </a:t>
            </a:r>
            <a:r>
              <a:rPr lang="pt-PT" dirty="0" err="1" smtClean="0"/>
              <a:t>theme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a </a:t>
            </a:r>
            <a:r>
              <a:rPr lang="pt-PT" b="1" dirty="0" smtClean="0">
                <a:solidFill>
                  <a:srgbClr val="FFC000"/>
                </a:solidFill>
              </a:rPr>
              <a:t>MULTIPLE THEME</a:t>
            </a:r>
            <a:r>
              <a:rPr lang="pt-PT" dirty="0" smtClean="0"/>
              <a:t>.</a:t>
            </a:r>
          </a:p>
          <a:p>
            <a:r>
              <a:rPr lang="pt-PT" dirty="0" err="1" smtClean="0">
                <a:solidFill>
                  <a:schemeClr val="bg1">
                    <a:lumMod val="65000"/>
                  </a:schemeClr>
                </a:solidFill>
              </a:rPr>
              <a:t>See</a:t>
            </a:r>
            <a:r>
              <a:rPr lang="pt-P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bg1">
                    <a:lumMod val="65000"/>
                  </a:schemeClr>
                </a:solidFill>
              </a:rPr>
              <a:t>grammar</a:t>
            </a:r>
            <a:r>
              <a:rPr lang="pt-PT" dirty="0" smtClean="0">
                <a:solidFill>
                  <a:schemeClr val="bg1">
                    <a:lumMod val="65000"/>
                  </a:schemeClr>
                </a:solidFill>
              </a:rPr>
              <a:t> file (BELOW THE CLAUSE: </a:t>
            </a:r>
            <a:r>
              <a:rPr lang="pt-PT" dirty="0" err="1" smtClean="0">
                <a:solidFill>
                  <a:schemeClr val="bg1">
                    <a:lumMod val="65000"/>
                  </a:schemeClr>
                </a:solidFill>
              </a:rPr>
              <a:t>Presenting</a:t>
            </a:r>
            <a:r>
              <a:rPr lang="pt-PT" dirty="0" smtClean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pt-PT" dirty="0" err="1" smtClean="0">
                <a:solidFill>
                  <a:schemeClr val="bg1">
                    <a:lumMod val="65000"/>
                  </a:schemeClr>
                </a:solidFill>
              </a:rPr>
              <a:t>presumed</a:t>
            </a:r>
            <a:r>
              <a:rPr lang="pt-P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bg1">
                    <a:lumMod val="65000"/>
                  </a:schemeClr>
                </a:solidFill>
              </a:rPr>
              <a:t>participants</a:t>
            </a:r>
            <a:r>
              <a:rPr lang="pt-PT" dirty="0" smtClean="0">
                <a:solidFill>
                  <a:schemeClr val="bg1">
                    <a:lumMod val="65000"/>
                  </a:schemeClr>
                </a:solidFill>
              </a:rPr>
              <a:t> &amp; COHERENCE)</a:t>
            </a:r>
            <a:endParaRPr lang="pt-PT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27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868351"/>
              </p:ext>
            </p:extLst>
          </p:nvPr>
        </p:nvGraphicFramePr>
        <p:xfrm>
          <a:off x="395536" y="3212976"/>
          <a:ext cx="8280920" cy="33539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second cartoon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as a doctor in a white lab coat with a stethoscope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He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Behind him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it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76470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61836" y="1109031"/>
            <a:ext cx="2088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point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departure</a:t>
            </a:r>
            <a:r>
              <a:rPr lang="pt-PT" sz="2400" dirty="0" smtClean="0"/>
              <a:t>:</a:t>
            </a:r>
          </a:p>
          <a:p>
            <a:r>
              <a:rPr lang="pt-PT" sz="2400" dirty="0" err="1" smtClean="0"/>
              <a:t>Gives</a:t>
            </a:r>
            <a:r>
              <a:rPr lang="pt-PT" sz="2400" dirty="0" smtClean="0"/>
              <a:t> a </a:t>
            </a:r>
            <a:r>
              <a:rPr lang="pt-PT" sz="2400" dirty="0" err="1" smtClean="0"/>
              <a:t>focus</a:t>
            </a:r>
            <a:r>
              <a:rPr lang="pt-PT" sz="2400" dirty="0" smtClean="0"/>
              <a:t>;</a:t>
            </a:r>
          </a:p>
          <a:p>
            <a:r>
              <a:rPr lang="pt-PT" sz="2400" dirty="0" err="1" smtClean="0"/>
              <a:t>Establishes</a:t>
            </a:r>
            <a:r>
              <a:rPr lang="pt-PT" sz="2400" dirty="0" smtClean="0"/>
              <a:t> </a:t>
            </a:r>
            <a:r>
              <a:rPr lang="pt-PT" sz="2400" dirty="0" err="1" smtClean="0"/>
              <a:t>an</a:t>
            </a:r>
            <a:r>
              <a:rPr lang="pt-PT" sz="2400" dirty="0" smtClean="0"/>
              <a:t> </a:t>
            </a:r>
            <a:r>
              <a:rPr lang="pt-PT" sz="2400" dirty="0" err="1" smtClean="0"/>
              <a:t>orientation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1134036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Develops</a:t>
            </a:r>
            <a:r>
              <a:rPr lang="pt-PT" sz="2400" dirty="0" smtClean="0"/>
              <a:t> </a:t>
            </a:r>
            <a:r>
              <a:rPr lang="pt-PT" sz="2400" dirty="0" err="1" smtClean="0"/>
              <a:t>Theme</a:t>
            </a:r>
            <a:r>
              <a:rPr lang="pt-PT" sz="2400" dirty="0" smtClean="0"/>
              <a:t>;</a:t>
            </a:r>
          </a:p>
          <a:p>
            <a:r>
              <a:rPr lang="pt-PT" sz="2400" dirty="0" err="1" smtClean="0"/>
              <a:t>Introduces</a:t>
            </a:r>
            <a:r>
              <a:rPr lang="pt-PT" sz="2400" dirty="0" smtClean="0"/>
              <a:t> </a:t>
            </a:r>
            <a:r>
              <a:rPr lang="pt-PT" sz="2400" dirty="0" err="1" smtClean="0"/>
              <a:t>information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NEW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2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61836" y="33265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0070C0"/>
                </a:solidFill>
              </a:rPr>
              <a:t>Theme</a:t>
            </a:r>
            <a:endParaRPr lang="pt-PT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332656"/>
            <a:ext cx="1233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err="1" smtClean="0">
                <a:solidFill>
                  <a:srgbClr val="0070C0"/>
                </a:solidFill>
              </a:rPr>
              <a:t>Rheme</a:t>
            </a:r>
            <a:endParaRPr lang="pt-PT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84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/>
              <a:t>Nominal </a:t>
            </a:r>
            <a:r>
              <a:rPr lang="pt-PT" sz="2800" b="1" dirty="0" err="1" smtClean="0"/>
              <a:t>group</a:t>
            </a:r>
            <a:endParaRPr lang="en-GB" sz="2800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7346474"/>
              </p:ext>
            </p:extLst>
          </p:nvPr>
        </p:nvGraphicFramePr>
        <p:xfrm>
          <a:off x="323528" y="2564904"/>
          <a:ext cx="8280920" cy="353687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The second cartoon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as a doctor in a white lab coat with a stethoscope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He 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Behind him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it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9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Nominal </a:t>
            </a:r>
            <a:r>
              <a:rPr lang="pt-PT" sz="2000" b="1" dirty="0" err="1" smtClean="0"/>
              <a:t>group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34606" y="960984"/>
            <a:ext cx="2325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7030A0"/>
                </a:solidFill>
              </a:rPr>
              <a:t>Prepositional</a:t>
            </a:r>
            <a:r>
              <a:rPr lang="pt-PT" sz="2800" b="1" dirty="0" smtClean="0">
                <a:solidFill>
                  <a:srgbClr val="7030A0"/>
                </a:solidFill>
              </a:rPr>
              <a:t> </a:t>
            </a:r>
            <a:r>
              <a:rPr lang="pt-PT" sz="2800" b="1" dirty="0" err="1" smtClean="0">
                <a:solidFill>
                  <a:srgbClr val="7030A0"/>
                </a:solidFill>
              </a:rPr>
              <a:t>phrase</a:t>
            </a:r>
            <a:endParaRPr lang="pt-PT" sz="2800" b="1" dirty="0" smtClean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975474"/>
              </p:ext>
            </p:extLst>
          </p:nvPr>
        </p:nvGraphicFramePr>
        <p:xfrm>
          <a:off x="323528" y="2564904"/>
          <a:ext cx="8280920" cy="33539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The second cartoon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as a doctor in a white lab coat with a stethoscope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He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7030A0"/>
                          </a:solidFill>
                        </a:rPr>
                        <a:t>Behind him</a:t>
                      </a:r>
                      <a:endParaRPr lang="en-GB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it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4</a:t>
            </a:fld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203848" y="5085184"/>
            <a:ext cx="360040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552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THEME</a:t>
            </a:r>
            <a:endParaRPr lang="pt-PT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602128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SUBJECT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234754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Nominal </a:t>
            </a:r>
            <a:r>
              <a:rPr lang="pt-PT" sz="2000" b="1" dirty="0" err="1" smtClean="0"/>
              <a:t>group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34607" y="960984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err="1" smtClean="0">
                <a:solidFill>
                  <a:srgbClr val="7030A0"/>
                </a:solidFill>
              </a:rPr>
              <a:t>Prepositional</a:t>
            </a:r>
            <a:r>
              <a:rPr lang="pt-PT" sz="2000" b="1" dirty="0" smtClean="0">
                <a:solidFill>
                  <a:srgbClr val="7030A0"/>
                </a:solidFill>
              </a:rPr>
              <a:t> </a:t>
            </a:r>
            <a:r>
              <a:rPr lang="pt-PT" sz="2000" b="1" dirty="0" err="1" smtClean="0">
                <a:solidFill>
                  <a:srgbClr val="7030A0"/>
                </a:solidFill>
              </a:rPr>
              <a:t>phrase</a:t>
            </a:r>
            <a:endParaRPr lang="pt-PT" sz="2000" b="1" dirty="0" smtClean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653207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Multiple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Theme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r>
              <a:rPr lang="pt-PT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Conjunction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AND/OR </a:t>
            </a:r>
            <a:r>
              <a:rPr lang="pt-PT" sz="2400" b="1" cap="small" dirty="0" err="1">
                <a:solidFill>
                  <a:schemeClr val="accent6">
                    <a:lumMod val="75000"/>
                  </a:schemeClr>
                </a:solidFill>
              </a:rPr>
              <a:t>Attitudinal</a:t>
            </a:r>
            <a:r>
              <a:rPr lang="pt-PT" sz="2400" b="1" cap="smal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400" b="1" cap="small" dirty="0" err="1">
                <a:solidFill>
                  <a:schemeClr val="accent6">
                    <a:lumMod val="75000"/>
                  </a:schemeClr>
                </a:solidFill>
              </a:rPr>
              <a:t>adjunct</a:t>
            </a:r>
            <a:r>
              <a:rPr lang="pt-PT" sz="2400" b="1" dirty="0">
                <a:solidFill>
                  <a:schemeClr val="accent6">
                    <a:lumMod val="75000"/>
                  </a:schemeClr>
                </a:solidFill>
              </a:rPr>
              <a:t> + 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nominal </a:t>
            </a: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group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/ </a:t>
            </a: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prep.phrase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101572"/>
              </p:ext>
            </p:extLst>
          </p:nvPr>
        </p:nvGraphicFramePr>
        <p:xfrm>
          <a:off x="323528" y="2564904"/>
          <a:ext cx="8280920" cy="33539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The second cartoon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as a doctor in a white lab coat with a stethoscope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He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i="1" dirty="0" smtClean="0">
                          <a:solidFill>
                            <a:srgbClr val="FFC000"/>
                          </a:solidFill>
                        </a:rPr>
                        <a:t>and, </a:t>
                      </a:r>
                      <a:r>
                        <a:rPr lang="en-GB" sz="2400" i="0" cap="small" baseline="0" dirty="0" smtClean="0">
                          <a:solidFill>
                            <a:srgbClr val="FFC000"/>
                          </a:solidFill>
                        </a:rPr>
                        <a:t>clearly</a:t>
                      </a:r>
                      <a:r>
                        <a:rPr lang="en-GB" sz="2400" i="1" dirty="0" smtClean="0">
                          <a:solidFill>
                            <a:srgbClr val="FFC000"/>
                          </a:solidFill>
                        </a:rPr>
                        <a:t>,</a:t>
                      </a:r>
                      <a:r>
                        <a:rPr lang="en-GB" sz="2400" dirty="0" smtClean="0">
                          <a:solidFill>
                            <a:srgbClr val="FFC000"/>
                          </a:solidFill>
                        </a:rPr>
                        <a:t> he</a:t>
                      </a:r>
                      <a:endParaRPr lang="en-GB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Behind him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sz="2400" dirty="0" smtClean="0">
                          <a:solidFill>
                            <a:srgbClr val="FFC000"/>
                          </a:solidFill>
                        </a:rPr>
                        <a:t> it </a:t>
                      </a:r>
                      <a:endParaRPr lang="en-GB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54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488802"/>
              </p:ext>
            </p:extLst>
          </p:nvPr>
        </p:nvGraphicFramePr>
        <p:xfrm>
          <a:off x="457200" y="1600200"/>
          <a:ext cx="7571184" cy="3627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242592"/>
                <a:gridCol w="2804864"/>
                <a:gridCol w="252372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err="1" smtClean="0"/>
                        <a:t>Constant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or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parallel</a:t>
                      </a:r>
                      <a:endParaRPr lang="pt-PT" sz="2000" dirty="0" smtClean="0"/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b="0" dirty="0" err="1" smtClean="0"/>
                        <a:t>Theme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is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maintained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from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clause</a:t>
                      </a:r>
                      <a:r>
                        <a:rPr lang="pt-PT" sz="2000" b="0" baseline="0" dirty="0" smtClean="0"/>
                        <a:t> to </a:t>
                      </a:r>
                      <a:r>
                        <a:rPr lang="pt-PT" sz="2000" b="0" baseline="0" dirty="0" err="1" smtClean="0"/>
                        <a:t>clause</a:t>
                      </a:r>
                      <a:endParaRPr lang="en-GB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dirty="0" err="1" smtClean="0"/>
                        <a:t>Zig-zag</a:t>
                      </a:r>
                      <a:endParaRPr lang="pt-PT" sz="2000" b="1" dirty="0" smtClean="0"/>
                    </a:p>
                    <a:p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Theme</a:t>
                      </a:r>
                      <a:r>
                        <a:rPr lang="pt-PT" sz="2000" dirty="0" smtClean="0"/>
                        <a:t> derives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from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Rheme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of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previous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clause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dirty="0" smtClean="0"/>
                        <a:t>Fan </a:t>
                      </a:r>
                      <a:r>
                        <a:rPr lang="pt-PT" sz="2000" b="1" dirty="0" err="1" smtClean="0"/>
                        <a:t>or</a:t>
                      </a:r>
                      <a:r>
                        <a:rPr lang="pt-PT" sz="2000" b="1" dirty="0" smtClean="0"/>
                        <a:t> </a:t>
                      </a:r>
                      <a:r>
                        <a:rPr lang="pt-PT" sz="2000" b="1" dirty="0" err="1" smtClean="0"/>
                        <a:t>subpoint</a:t>
                      </a:r>
                      <a:endParaRPr lang="en-GB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000" b="1" dirty="0" smtClean="0"/>
                    </a:p>
                    <a:p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Themes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more </a:t>
                      </a:r>
                      <a:r>
                        <a:rPr lang="pt-PT" sz="2000" dirty="0" err="1" smtClean="0"/>
                        <a:t>than</a:t>
                      </a:r>
                      <a:r>
                        <a:rPr lang="pt-PT" sz="2000" dirty="0" smtClean="0"/>
                        <a:t> 1 </a:t>
                      </a:r>
                      <a:r>
                        <a:rPr lang="pt-PT" sz="2000" dirty="0" err="1" smtClean="0"/>
                        <a:t>clause</a:t>
                      </a:r>
                      <a:r>
                        <a:rPr lang="pt-PT" sz="2000" dirty="0" smtClean="0"/>
                        <a:t> derive </a:t>
                      </a:r>
                      <a:r>
                        <a:rPr lang="pt-PT" sz="2000" dirty="0" err="1" smtClean="0"/>
                        <a:t>from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an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organising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expression</a:t>
                      </a:r>
                      <a:endParaRPr lang="pt-PT" sz="2000" baseline="0" dirty="0" smtClean="0"/>
                    </a:p>
                    <a:p>
                      <a:r>
                        <a:rPr lang="pt-PT" sz="2000" baseline="0" dirty="0" smtClean="0"/>
                        <a:t>e.g. </a:t>
                      </a:r>
                      <a:r>
                        <a:rPr lang="pt-PT" sz="2000" baseline="0" dirty="0" err="1" smtClean="0"/>
                        <a:t>many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factors</a:t>
                      </a:r>
                      <a:r>
                        <a:rPr lang="pt-PT" sz="2000" baseline="0" dirty="0" smtClean="0"/>
                        <a:t>; </a:t>
                      </a:r>
                      <a:r>
                        <a:rPr lang="pt-PT" sz="2000" baseline="0" dirty="0" err="1" smtClean="0"/>
                        <a:t>three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differences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by</a:t>
                      </a:r>
                      <a:r>
                        <a:rPr lang="pt-PT" sz="2000" baseline="0" dirty="0" smtClean="0"/>
                        <a:t> country.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67744" y="76470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Patterns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Themes</a:t>
            </a:r>
            <a:endParaRPr lang="en-GB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732240" y="1772816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228184" y="2780928"/>
            <a:ext cx="864096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012160" y="3781756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012160" y="3781756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012160" y="3789040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17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298769"/>
              </p:ext>
            </p:extLst>
          </p:nvPr>
        </p:nvGraphicFramePr>
        <p:xfrm>
          <a:off x="179512" y="260648"/>
          <a:ext cx="8640960" cy="6523316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554719"/>
                <a:gridCol w="6086241"/>
              </a:tblGrid>
              <a:tr h="518458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Rheme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In the first cartoon</a:t>
                      </a:r>
                      <a:endParaRPr lang="en-GB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</a:t>
                      </a:r>
                      <a:r>
                        <a:rPr lang="en-GB" sz="1800" kern="1200" dirty="0" smtClean="0">
                          <a:effectLst/>
                        </a:rPr>
                        <a:t>a picture of a castle being attacked by soldiers dressed in medieval clothes</a:t>
                      </a:r>
                      <a:r>
                        <a:rPr lang="en-GB" dirty="0" smtClean="0"/>
                        <a:t>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Two soldiers standing on the ramparts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are defending the castle.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One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is pouring boiling oil over the assailants who are trying to break down the gate with a battering ram.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He </a:t>
                      </a:r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is also looking disapprovingly at his fellow soldier, who is using a magnifying glass to concentrate the sun’s rays into a beam that is able to burn an enemy soldier’s helmet.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This</a:t>
                      </a:r>
                      <a:r>
                        <a:rPr lang="en-GB" baseline="0" dirty="0" smtClean="0"/>
                        <a:t> soldier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seems to feel he needs to justify his actions.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for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he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comments, “With</a:t>
                      </a:r>
                      <a:r>
                        <a:rPr lang="en-GB" baseline="0" dirty="0" smtClean="0"/>
                        <a:t> the price of oil, we decided to supplement with solar.”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medieval castle, its assailants’ method of attack and its defence by pouring boiling oil or concentrating sunlight through</a:t>
                      </a:r>
                      <a:r>
                        <a:rPr lang="en-GB" baseline="0" dirty="0" smtClean="0"/>
                        <a:t> a magnifying glass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evoke  a contrast</a:t>
                      </a:r>
                      <a:r>
                        <a:rPr lang="en-GB" baseline="0" dirty="0" smtClean="0"/>
                        <a:t> between tradition and innovation.</a:t>
                      </a: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2555776" y="1124744"/>
            <a:ext cx="2448272" cy="50405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27584" y="1761309"/>
            <a:ext cx="0" cy="5875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76295" y="2348880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547664" y="2924944"/>
            <a:ext cx="4536504" cy="86409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403648" y="3789040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691680" y="1761309"/>
            <a:ext cx="3096344" cy="303584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91580" y="2348880"/>
            <a:ext cx="4788532" cy="309634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907704" y="2357264"/>
            <a:ext cx="2672680" cy="323197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979712" y="3284984"/>
            <a:ext cx="4412704" cy="280831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66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989264"/>
              </p:ext>
            </p:extLst>
          </p:nvPr>
        </p:nvGraphicFramePr>
        <p:xfrm>
          <a:off x="179512" y="260648"/>
          <a:ext cx="8640960" cy="6370618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554719"/>
                <a:gridCol w="6086241"/>
              </a:tblGrid>
              <a:tr h="518458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Rheme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for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he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comments, “With</a:t>
                      </a:r>
                      <a:r>
                        <a:rPr lang="en-GB" baseline="0" dirty="0" smtClean="0"/>
                        <a:t> the price of oil, we decided to supplement with solar.”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The medieval castle, … boiling oil …</a:t>
                      </a:r>
                      <a:r>
                        <a:rPr lang="en-GB" baseline="0" dirty="0" smtClean="0"/>
                        <a:t> a magnifying glass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evoke  a contrast</a:t>
                      </a:r>
                      <a:r>
                        <a:rPr lang="en-GB" baseline="0" dirty="0" smtClean="0"/>
                        <a:t> between tradition and innovation. </a:t>
                      </a: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T</a:t>
                      </a:r>
                      <a:r>
                        <a:rPr lang="en-GB" dirty="0" smtClean="0"/>
                        <a:t>he boiling oil and its use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represent crude oil and the way it is used in today’s society,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the magnifying glass 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symbolises  newer alternatives to a well-established resource.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The comment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implies that the soldier is only using solar energy because oil has become too expensive, and the soldiers’ facial expressions suggest reluctance to this change.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cartoon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raises the issue of the impact of oil prices on the development of renewable energies.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It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effectLst/>
                        </a:rPr>
                        <a:t>argues that</a:t>
                      </a:r>
                      <a:r>
                        <a:rPr lang="en-GB" baseline="0" dirty="0" smtClean="0"/>
                        <a:t> t</a:t>
                      </a:r>
                      <a:r>
                        <a:rPr lang="en-GB" dirty="0" smtClean="0"/>
                        <a:t>he shift away from oil towards sustainable alternatives </a:t>
                      </a:r>
                      <a:r>
                        <a:rPr lang="en-GB" sz="1800" kern="1200" dirty="0" smtClean="0">
                          <a:effectLst/>
                        </a:rPr>
                        <a:t>is the result of market forces</a:t>
                      </a:r>
                      <a:r>
                        <a:rPr lang="en-GB" sz="1800" kern="1200" baseline="0" dirty="0" smtClean="0">
                          <a:effectLst/>
                        </a:rPr>
                        <a:t> and that</a:t>
                      </a:r>
                      <a:r>
                        <a:rPr lang="en-GB" sz="1800" kern="1200" dirty="0" smtClean="0">
                          <a:effectLst/>
                        </a:rPr>
                        <a:t> alternative energy sources to oil will only be developed if the price of oil remains high.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1773319" y="1124744"/>
            <a:ext cx="2798682" cy="3024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462452" y="260648"/>
            <a:ext cx="0" cy="47525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8</a:t>
            </a:fld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27584" y="2084705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15616" y="2125897"/>
            <a:ext cx="0" cy="13577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40004" y="5182732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83568" y="260648"/>
            <a:ext cx="0" cy="13577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13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155877"/>
              </p:ext>
            </p:extLst>
          </p:nvPr>
        </p:nvGraphicFramePr>
        <p:xfrm>
          <a:off x="215008" y="70697"/>
          <a:ext cx="8928992" cy="7103926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639919"/>
                <a:gridCol w="6289073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second cartoon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as a doctor in a white lab coat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a stethoscope </a:t>
                      </a:r>
                      <a:r>
                        <a:rPr lang="en-GB" dirty="0" smtClean="0"/>
                        <a:t>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He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he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Behind him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it 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conjunction of the term ‘recovery’ and the barrel of oil costing ‘$100’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suggests a link to the economy.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man crushed by the barrel of oil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symbolises the United States of America, and, by extension, its economy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while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the doctor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brings to mind an economist or government official</a:t>
                      </a:r>
                      <a:r>
                        <a:rPr lang="en-GB" baseline="0" dirty="0" smtClean="0"/>
                        <a:t> who is responsible for diagnosing </a:t>
                      </a:r>
                      <a:r>
                        <a:rPr lang="en-GB" baseline="0" dirty="0" smtClean="0"/>
                        <a:t>problems </a:t>
                      </a:r>
                      <a:r>
                        <a:rPr lang="en-GB" baseline="0" dirty="0" smtClean="0"/>
                        <a:t>in the US economy.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cartoon 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highlights the issue of the US economic dependence on oil.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implication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that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high oil prices are crushing the US economy</a:t>
                      </a:r>
                      <a:r>
                        <a:rPr lang="en-GB" dirty="0" smtClean="0"/>
                        <a:t>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they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are impeding its recovery.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1838101" y="992382"/>
            <a:ext cx="1152128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87624" y="1451814"/>
            <a:ext cx="0" cy="576064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475656" y="1826956"/>
            <a:ext cx="0" cy="576064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838101" y="2522535"/>
            <a:ext cx="1152128" cy="43204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800404" y="1152108"/>
            <a:ext cx="2771596" cy="2740853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790087" y="2589014"/>
            <a:ext cx="2280262" cy="1432314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123728" y="2963118"/>
            <a:ext cx="3456384" cy="180495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605018" y="1826956"/>
            <a:ext cx="30842" cy="347166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878329" y="6007193"/>
            <a:ext cx="1973591" cy="43204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9</a:t>
            </a:fld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979712" y="992382"/>
            <a:ext cx="0" cy="4882303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061734" y="6408409"/>
            <a:ext cx="1973591" cy="43204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78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972</Words>
  <Application>Microsoft Office PowerPoint</Application>
  <PresentationFormat>On-screen Show (4:3)</PresentationFormat>
  <Paragraphs>145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Coherence: Information 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Points to remember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flow</dc:title>
  <dc:creator>ANN HENSHALL</dc:creator>
  <cp:lastModifiedBy>ANN HENSHALL</cp:lastModifiedBy>
  <cp:revision>42</cp:revision>
  <dcterms:created xsi:type="dcterms:W3CDTF">2015-09-29T13:14:50Z</dcterms:created>
  <dcterms:modified xsi:type="dcterms:W3CDTF">2019-09-18T14:09:03Z</dcterms:modified>
</cp:coreProperties>
</file>